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39"/>
  </p:notesMasterIdLst>
  <p:sldIdLst>
    <p:sldId id="399" r:id="rId2"/>
    <p:sldId id="400" r:id="rId3"/>
    <p:sldId id="365" r:id="rId4"/>
    <p:sldId id="309" r:id="rId5"/>
    <p:sldId id="366" r:id="rId6"/>
    <p:sldId id="367" r:id="rId7"/>
    <p:sldId id="371" r:id="rId8"/>
    <p:sldId id="372" r:id="rId9"/>
    <p:sldId id="374" r:id="rId10"/>
    <p:sldId id="375" r:id="rId11"/>
    <p:sldId id="373" r:id="rId12"/>
    <p:sldId id="376" r:id="rId13"/>
    <p:sldId id="377" r:id="rId14"/>
    <p:sldId id="338" r:id="rId15"/>
    <p:sldId id="318" r:id="rId16"/>
    <p:sldId id="388" r:id="rId17"/>
    <p:sldId id="401" r:id="rId18"/>
    <p:sldId id="378" r:id="rId19"/>
    <p:sldId id="380" r:id="rId20"/>
    <p:sldId id="381" r:id="rId21"/>
    <p:sldId id="382" r:id="rId22"/>
    <p:sldId id="386" r:id="rId23"/>
    <p:sldId id="389" r:id="rId24"/>
    <p:sldId id="383" r:id="rId25"/>
    <p:sldId id="390" r:id="rId26"/>
    <p:sldId id="391" r:id="rId27"/>
    <p:sldId id="384" r:id="rId28"/>
    <p:sldId id="387" r:id="rId29"/>
    <p:sldId id="379" r:id="rId30"/>
    <p:sldId id="392" r:id="rId31"/>
    <p:sldId id="393" r:id="rId32"/>
    <p:sldId id="394" r:id="rId33"/>
    <p:sldId id="396" r:id="rId34"/>
    <p:sldId id="395" r:id="rId35"/>
    <p:sldId id="397" r:id="rId36"/>
    <p:sldId id="385" r:id="rId37"/>
    <p:sldId id="39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58244" autoAdjust="0"/>
  </p:normalViewPr>
  <p:slideViewPr>
    <p:cSldViewPr>
      <p:cViewPr varScale="1">
        <p:scale>
          <a:sx n="41" d="100"/>
          <a:sy n="41" d="100"/>
        </p:scale>
        <p:origin x="-19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382C-C34D-4B72-B7A1-F99BAE63A0FF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9801-233C-4B5C-AE82-7C6E7A53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27BC4-3A0B-49D0-9CBC-AAE8034E868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JNNnVi9M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ocuments\Church\2017%20Pilgrim's%20Progress\10,000%20Reasons.mp4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istrator\Downloads\PewshotWorshipCrowd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5750"/>
            <a:ext cx="8534400" cy="6343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295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10,000 REASONS</a:t>
            </a:r>
            <a:endParaRPr lang="en-US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228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Matt </a:t>
            </a:r>
            <a:r>
              <a:rPr lang="en-US" altLang="zh-CN" sz="2800" dirty="0" smtClean="0"/>
              <a:t>Redman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聖靈如何在一個人的心裏做工？                                （發出對罪惡的呐喊 </a:t>
            </a:r>
            <a:r>
              <a:rPr lang="en-US" altLang="zh-CN" dirty="0" smtClean="0"/>
              <a:t>vs. </a:t>
            </a:r>
            <a:r>
              <a:rPr lang="zh-CN" altLang="en-US" dirty="0" smtClean="0"/>
              <a:t>憎恨罪惡）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- </a:t>
            </a:r>
            <a:r>
              <a:rPr lang="zh-CN" altLang="en-US" dirty="0" smtClean="0"/>
              <a:t>聖靈使人懺悔自己的罪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- </a:t>
            </a:r>
            <a:r>
              <a:rPr lang="zh-CN" altLang="en-US" dirty="0" smtClean="0"/>
              <a:t>聖靈啓示人終生追隨耶穌基督的絕對必要性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dirty="0" smtClean="0"/>
              <a:t> </a:t>
            </a:r>
            <a:r>
              <a:rPr lang="zh-CN" altLang="en-US" dirty="0" smtClean="0"/>
              <a:t>你有沒有聖靈在你心裏做工的體驗？ 你的生命和生活方式是否能爲聖靈作見證？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揭露扯臊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聖靈的果子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馬太福音 </a:t>
            </a:r>
            <a:r>
              <a:rPr lang="en-US" altLang="zh-CN" sz="2400" dirty="0" smtClean="0"/>
              <a:t>7:15-21</a:t>
            </a:r>
          </a:p>
          <a:p>
            <a:r>
              <a:rPr lang="zh-TW" altLang="en-US" sz="2400" dirty="0" smtClean="0"/>
              <a:t>你們要防備假先知。他們到你們這裡來，外面披著羊皮，裡面卻是殘暴的狼。</a:t>
            </a:r>
          </a:p>
          <a:p>
            <a:r>
              <a:rPr lang="zh-TW" altLang="en-US" sz="2400" dirty="0" smtClean="0"/>
              <a:t>憑著他們的果子，就可以認出他們來。荊棘上豈能摘葡萄呢？蒺藜裡豈能摘無花果呢？</a:t>
            </a:r>
          </a:p>
          <a:p>
            <a:r>
              <a:rPr lang="zh-TW" altLang="en-US" sz="2400" dirty="0" smtClean="0"/>
              <a:t>這樣，凡好樹都結好果子，惟獨壞樹結壞果子。</a:t>
            </a:r>
          </a:p>
          <a:p>
            <a:r>
              <a:rPr lang="zh-TW" altLang="en-US" sz="2400" dirty="0" smtClean="0"/>
              <a:t>好樹不能結壞果子；壞樹不能結好果子。</a:t>
            </a:r>
          </a:p>
          <a:p>
            <a:r>
              <a:rPr lang="zh-TW" altLang="en-US" sz="2400" dirty="0" smtClean="0"/>
              <a:t>凡不結好果子的樹就砍下來，丟在火裡。</a:t>
            </a:r>
          </a:p>
          <a:p>
            <a:r>
              <a:rPr lang="zh-TW" altLang="en-US" sz="2400" dirty="0" smtClean="0"/>
              <a:t>所以，憑著他們的果子就可以認出他們來。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凡稱呼我主啊，主啊的人不能都進天國；惟獨遵行我天父旨意的人才能進去</a:t>
            </a:r>
            <a:r>
              <a:rPr lang="zh-CN" altLang="en-US" sz="2400" dirty="0" smtClean="0">
                <a:solidFill>
                  <a:srgbClr val="FF0000"/>
                </a:solidFill>
              </a:rPr>
              <a:t>。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直言不諱坦誠交談</a:t>
            </a:r>
            <a:endParaRPr lang="en-US" altLang="zh-CN" dirty="0" smtClean="0"/>
          </a:p>
          <a:p>
            <a:pPr>
              <a:buNone/>
            </a:pPr>
            <a:r>
              <a:rPr lang="zh-TW" altLang="en-US" dirty="0" smtClean="0"/>
              <a:t>以西結書 </a:t>
            </a:r>
            <a:r>
              <a:rPr lang="en-US" altLang="zh-CN" dirty="0" smtClean="0"/>
              <a:t>3:19 </a:t>
            </a:r>
            <a:r>
              <a:rPr lang="zh-TW" altLang="en-US" dirty="0" smtClean="0"/>
              <a:t>倘若你警戒惡人，他仍不轉離罪惡，也不離開惡行，他必死在罪孽之中，你卻救自己脫離了罪。</a:t>
            </a:r>
            <a:endParaRPr lang="en-US" altLang="zh-CN" dirty="0" smtClean="0"/>
          </a:p>
          <a:p>
            <a:pPr>
              <a:buNone/>
            </a:pPr>
            <a:r>
              <a:rPr lang="zh-TW" altLang="en-US" dirty="0" smtClean="0"/>
              <a:t>以西結書 </a:t>
            </a:r>
            <a:r>
              <a:rPr lang="en-US" altLang="zh-CN" dirty="0" smtClean="0"/>
              <a:t>3:21 </a:t>
            </a:r>
            <a:r>
              <a:rPr lang="zh-TW" altLang="en-US" dirty="0" smtClean="0"/>
              <a:t>倘若你警戒義人，使他不犯罪，他就不犯罪；他因受警戒就必存活，你也救自己脫離了罪。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遠離這種人</a:t>
            </a:r>
            <a:endParaRPr lang="en-US" altLang="zh-CN" dirty="0" smtClean="0"/>
          </a:p>
          <a:p>
            <a:pPr>
              <a:buNone/>
            </a:pPr>
            <a:r>
              <a:rPr lang="zh-TW" altLang="en-US" dirty="0" smtClean="0"/>
              <a:t>帖撒羅尼迦後書 </a:t>
            </a:r>
            <a:r>
              <a:rPr lang="en-US" altLang="zh-TW" dirty="0" smtClean="0"/>
              <a:t>3:6 </a:t>
            </a:r>
            <a:r>
              <a:rPr lang="zh-TW" altLang="en-US" dirty="0" smtClean="0"/>
              <a:t>弟兄們，我們奉主耶穌基督的名吩咐你們，凡有弟兄不按規矩而行，不遵守從我們所受的教訓，就當遠離他。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如何對待扯臊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三遇傳道者</a:t>
            </a:r>
            <a:endParaRPr lang="en-US" dirty="0"/>
          </a:p>
        </p:txBody>
      </p:sp>
      <p:pic>
        <p:nvPicPr>
          <p:cNvPr id="1026" name="Picture 2" descr="Evangelist Christian and Faith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612132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/>
            <a:r>
              <a:rPr lang="en-US" altLang="zh-CN" b="1" dirty="0" smtClean="0"/>
              <a:t>12    </a:t>
            </a:r>
            <a:r>
              <a:rPr lang="zh-CN" altLang="en-US" b="1" dirty="0" smtClean="0"/>
              <a:t>浮華鎮守信殉道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ity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9144000" cy="3429001"/>
          </a:xfrm>
          <a:prstGeom prst="rect">
            <a:avLst/>
          </a:prstGeom>
          <a:noFill/>
        </p:spPr>
      </p:pic>
      <p:pic>
        <p:nvPicPr>
          <p:cNvPr id="7170" name="Picture 2" descr="C:\Users\Administrator\Documents\Church\2017 Prigrim's Progress\Christi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40050"/>
            <a:ext cx="2218189" cy="3917950"/>
          </a:xfrm>
          <a:prstGeom prst="rect">
            <a:avLst/>
          </a:prstGeom>
          <a:noFill/>
        </p:spPr>
      </p:pic>
      <p:sp>
        <p:nvSpPr>
          <p:cNvPr id="7172" name="AutoShape 4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acelebrationofwomen.org/wp-content/uploads/2010/12/Jesus-At-Heavens-G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0"/>
            <a:ext cx="3314700" cy="253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19400" y="563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窄門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曉諭的家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艱難山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絕望潭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736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富麗宮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死蔭谷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浮華鎮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屈辱谷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疑</a:t>
            </a:r>
            <a:r>
              <a:rPr lang="zh-CN" altLang="en-US" dirty="0" smtClean="0"/>
              <a:t>惑寨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迷魂地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良緣國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愉悅山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無橋的天河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713" y="5562600"/>
            <a:ext cx="430887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毀滅城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65178" y="1371600"/>
            <a:ext cx="430887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天國之城</a:t>
            </a:r>
            <a:endParaRPr lang="en-US" sz="1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800600" y="3810000"/>
            <a:ext cx="990600" cy="381000"/>
          </a:xfrm>
          <a:prstGeom prst="roundRect">
            <a:avLst>
              <a:gd name="adj" fmla="val 10247"/>
            </a:avLst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438400"/>
            <a:ext cx="4724400" cy="1219200"/>
          </a:xfrm>
        </p:spPr>
        <p:txBody>
          <a:bodyPr/>
          <a:lstStyle/>
          <a:p>
            <a:r>
              <a:rPr lang="en-US" dirty="0" smtClean="0"/>
              <a:t>I.  </a:t>
            </a:r>
            <a:r>
              <a:rPr lang="zh-CN" altLang="en-US" dirty="0" smtClean="0"/>
              <a:t>浮華鎮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1905000" cy="1219200"/>
          </a:xfrm>
        </p:spPr>
        <p:txBody>
          <a:bodyPr/>
          <a:lstStyle/>
          <a:p>
            <a:r>
              <a:rPr lang="zh-CN" altLang="en-US" dirty="0" smtClean="0"/>
              <a:t>浮華鎮</a:t>
            </a:r>
            <a:endParaRPr lang="en-US" dirty="0"/>
          </a:p>
        </p:txBody>
      </p:sp>
      <p:pic>
        <p:nvPicPr>
          <p:cNvPr id="89090" name="Picture 2" descr="Vanity F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676400"/>
            <a:ext cx="3577045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1981200"/>
            <a:ext cx="403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Ecclesiastes 1:2</a:t>
            </a:r>
          </a:p>
          <a:p>
            <a:r>
              <a:rPr lang="en-US" sz="2400" dirty="0" smtClean="0"/>
              <a:t>Vanity of vanities, says the Teacher,  Vanity of vanities! </a:t>
            </a:r>
          </a:p>
          <a:p>
            <a:r>
              <a:rPr lang="en-US" sz="2400" dirty="0" smtClean="0"/>
              <a:t>All is vanity. </a:t>
            </a:r>
          </a:p>
          <a:p>
            <a:endParaRPr lang="en-US" sz="2400" dirty="0" smtClean="0"/>
          </a:p>
          <a:p>
            <a:r>
              <a:rPr lang="zh-TW" altLang="en-US" sz="2400" dirty="0" smtClean="0"/>
              <a:t>傳道書 </a:t>
            </a:r>
            <a:r>
              <a:rPr lang="en-US" altLang="zh-TW" sz="2400" dirty="0" smtClean="0"/>
              <a:t>1: </a:t>
            </a:r>
            <a:r>
              <a:rPr lang="en-US" altLang="zh-CN" sz="2400" dirty="0" smtClean="0"/>
              <a:t>2  </a:t>
            </a:r>
          </a:p>
          <a:p>
            <a:r>
              <a:rPr lang="zh-TW" altLang="en-US" sz="2400" dirty="0" smtClean="0"/>
              <a:t>傳道者說：虛空的虛空，虛空的虛空，凡事都是虛空。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685800"/>
            <a:ext cx="23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Vanity Fair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zh-CN" altLang="en-US" dirty="0" smtClean="0"/>
              <a:t>建立時間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       5000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多年前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dirty="0" smtClean="0"/>
              <a:t>誰建立的？ 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惡魔“別西卜”、亞伯倫和污鬼“群”以及他們的狐朋狗友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dirty="0" smtClean="0"/>
              <a:t>地點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通往天國的必經之路上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浮華鎮的歷史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,000 Reason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19200"/>
          </a:xfrm>
        </p:spPr>
        <p:txBody>
          <a:bodyPr/>
          <a:lstStyle/>
          <a:p>
            <a:r>
              <a:rPr lang="zh-CN" altLang="en-US" dirty="0" smtClean="0"/>
              <a:t>浮華市場</a:t>
            </a:r>
            <a:endParaRPr lang="en-US" dirty="0"/>
          </a:p>
        </p:txBody>
      </p:sp>
      <p:pic>
        <p:nvPicPr>
          <p:cNvPr id="91146" name="Picture 10" descr="Image result for job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6934200" cy="3467100"/>
          </a:xfrm>
          <a:prstGeom prst="rect">
            <a:avLst/>
          </a:prstGeom>
          <a:noFill/>
        </p:spPr>
      </p:pic>
      <p:sp>
        <p:nvSpPr>
          <p:cNvPr id="91152" name="AutoShape 16" descr="Image result for jewelry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4" name="AutoShape 18" descr="Image result for jewelry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6" name="AutoShape 20" descr="Image result for jewelry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66" name="Picture 30" descr="Image result for las vegas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8839200" cy="3513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浮華市場</a:t>
            </a:r>
            <a:endParaRPr lang="en-US" dirty="0"/>
          </a:p>
        </p:txBody>
      </p:sp>
      <p:pic>
        <p:nvPicPr>
          <p:cNvPr id="96258" name="Picture 2" descr="Image result for market thief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91400" y="2438400"/>
            <a:ext cx="1295400" cy="1295400"/>
          </a:xfrm>
          <a:prstGeom prst="rect">
            <a:avLst/>
          </a:prstGeom>
          <a:noFill/>
        </p:spPr>
      </p:pic>
      <p:pic>
        <p:nvPicPr>
          <p:cNvPr id="96260" name="Picture 4" descr="Image result for murder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724400"/>
            <a:ext cx="1600200" cy="1600201"/>
          </a:xfrm>
          <a:prstGeom prst="rect">
            <a:avLst/>
          </a:prstGeom>
          <a:noFill/>
        </p:spPr>
      </p:pic>
      <p:pic>
        <p:nvPicPr>
          <p:cNvPr id="96262" name="Picture 6" descr="Vanity F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6716233" cy="458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altLang="zh-CN" sz="2800" dirty="0" smtClean="0"/>
              <a:t>2 </a:t>
            </a:r>
            <a:r>
              <a:rPr lang="zh-TW" altLang="en-US" sz="2800" dirty="0" smtClean="0"/>
              <a:t>那時，你們在其中</a:t>
            </a:r>
            <a:r>
              <a:rPr lang="zh-TW" altLang="en-US" sz="2800" dirty="0" smtClean="0">
                <a:solidFill>
                  <a:srgbClr val="FF0000"/>
                </a:solidFill>
              </a:rPr>
              <a:t>行事為人，隨從今世的風俗，順服空中掌權者的首領</a:t>
            </a:r>
            <a:r>
              <a:rPr lang="zh-TW" altLang="en-US" sz="2800" dirty="0" smtClean="0"/>
              <a:t>，就是現今在悖逆之子心中運行的邪靈。</a:t>
            </a:r>
          </a:p>
          <a:p>
            <a:pPr>
              <a:buNone/>
            </a:pPr>
            <a:r>
              <a:rPr lang="en-US" altLang="zh-CN" sz="2800" dirty="0" smtClean="0"/>
              <a:t>3 </a:t>
            </a:r>
            <a:r>
              <a:rPr lang="zh-TW" altLang="en-US" sz="2800" dirty="0" smtClean="0"/>
              <a:t>我們從前也都在他們中間，</a:t>
            </a:r>
            <a:r>
              <a:rPr lang="zh-TW" altLang="en-US" sz="2800" dirty="0" smtClean="0">
                <a:solidFill>
                  <a:srgbClr val="FF0000"/>
                </a:solidFill>
              </a:rPr>
              <a:t>放縱肉體的私慾，隨著肉體和心中所喜好的去行</a:t>
            </a:r>
            <a:r>
              <a:rPr lang="zh-TW" altLang="en-US" sz="2800" dirty="0" smtClean="0"/>
              <a:t>，本為可怒之子，和別人一樣。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以弗所書 第二章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590800"/>
            <a:ext cx="6248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altLang="zh-CN" dirty="0" smtClean="0"/>
              <a:t>I</a:t>
            </a:r>
            <a:r>
              <a:rPr lang="en-US" dirty="0" smtClean="0"/>
              <a:t>.  </a:t>
            </a:r>
            <a:r>
              <a:rPr lang="zh-CN" altLang="en-US" dirty="0" smtClean="0"/>
              <a:t>對天路客的反應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2057400"/>
            <a:ext cx="4191000" cy="4038600"/>
          </a:xfrm>
        </p:spPr>
        <p:txBody>
          <a:bodyPr/>
          <a:lstStyle/>
          <a:p>
            <a:r>
              <a:rPr lang="zh-CN" altLang="en-US" dirty="0" smtClean="0"/>
              <a:t>衣著打扮不同</a:t>
            </a:r>
            <a:endParaRPr lang="en-US" altLang="zh-CN" dirty="0" smtClean="0"/>
          </a:p>
          <a:p>
            <a:r>
              <a:rPr lang="zh-CN" altLang="en-US" dirty="0" smtClean="0"/>
              <a:t>語言不同</a:t>
            </a:r>
            <a:endParaRPr lang="en-US" altLang="zh-CN" dirty="0" smtClean="0"/>
          </a:p>
          <a:p>
            <a:r>
              <a:rPr lang="zh-CN" altLang="en-US" dirty="0" smtClean="0"/>
              <a:t>對市場上的貨物毫無興趣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格格不入</a:t>
            </a:r>
            <a:endParaRPr lang="en-US" dirty="0"/>
          </a:p>
        </p:txBody>
      </p:sp>
      <p:pic>
        <p:nvPicPr>
          <p:cNvPr id="98306" name="Picture 2" descr="Vanity F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810000" cy="5032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clw.net/soul/bslcmdqmsm/files/tra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129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4114800"/>
            <a:ext cx="77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/>
              <a:t>事实</a:t>
            </a:r>
            <a:r>
              <a:rPr lang="en-US" altLang="zh-CN" dirty="0"/>
              <a:t> -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9200" y="4572000"/>
            <a:ext cx="77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/>
              <a:t>信心</a:t>
            </a:r>
            <a:r>
              <a:rPr lang="en-US" altLang="zh-CN" dirty="0"/>
              <a:t> -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5040313"/>
            <a:ext cx="77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/>
              <a:t>感觉 </a:t>
            </a:r>
            <a:r>
              <a:rPr lang="en-US" altLang="zh-CN" dirty="0"/>
              <a:t>-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1200" y="4114800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神和神的话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1200" y="4572000"/>
            <a:ext cx="226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我们信靠神和神的话</a:t>
            </a:r>
            <a:endParaRPr lang="en-US" altLang="zh-CN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0" y="5029200"/>
            <a:ext cx="249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我们信靠和顺服的结果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6096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 smtClean="0">
                <a:latin typeface="SimSun" pitchFamily="2" charset="-122"/>
              </a:rPr>
              <a:t>馬太福音 </a:t>
            </a:r>
            <a:r>
              <a:rPr lang="en-US" altLang="zh-CN" dirty="0" smtClean="0">
                <a:latin typeface="SimSun" pitchFamily="2" charset="-122"/>
              </a:rPr>
              <a:t>7 :24-25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altLang="zh-TW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 所以凡聽見我這話就去行的、好比一個聰明人、把房子蓋在磐石上。 雨淋、水沖、風吹、撞著那房子、房子總不倒塌．因為根基立在磐石上。</a:t>
            </a:r>
            <a:endParaRPr lang="en-US" altLang="zh-CN" dirty="0">
              <a:latin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2590800"/>
            <a:ext cx="5867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altLang="zh-CN" dirty="0" smtClean="0"/>
              <a:t>II</a:t>
            </a:r>
            <a:r>
              <a:rPr lang="en-US" dirty="0" smtClean="0"/>
              <a:t>  </a:t>
            </a:r>
            <a:r>
              <a:rPr lang="zh-CN" altLang="en-US" dirty="0" smtClean="0"/>
              <a:t>衝突與審判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ilgrims Arres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"/>
            <a:ext cx="7086600" cy="631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Lord Hate-G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76876"/>
            <a:ext cx="4572000" cy="624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浮華鎮的法庭</a:t>
            </a:r>
            <a:endParaRPr lang="en-US" dirty="0"/>
          </a:p>
        </p:txBody>
      </p:sp>
      <p:sp>
        <p:nvSpPr>
          <p:cNvPr id="6" name="Regular Pentagon 5"/>
          <p:cNvSpPr/>
          <p:nvPr/>
        </p:nvSpPr>
        <p:spPr>
          <a:xfrm>
            <a:off x="2743200" y="1524000"/>
            <a:ext cx="1905000" cy="914400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法官    </a:t>
            </a:r>
            <a:r>
              <a:rPr lang="zh-CN" altLang="en-US" sz="2800" dirty="0" smtClean="0"/>
              <a:t>恨善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724400" y="5486400"/>
            <a:ext cx="9144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嫉妒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95915">
            <a:off x="974580" y="4161150"/>
            <a:ext cx="9545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基督徒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95915">
            <a:off x="1956349" y="4677275"/>
            <a:ext cx="9545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守信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7400" y="5486400"/>
            <a:ext cx="9144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癡迷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4200" y="5486400"/>
            <a:ext cx="990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馬屁精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38800" y="16764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盲目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62800" y="16764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惡意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00800" y="16764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無賴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24800" y="16764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縱欲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22860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放蕩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162800" y="22860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傲慢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00800" y="22860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魯莽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924800" y="22860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敵意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38800" y="28956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謊言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62800" y="28956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恨光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00800" y="28956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殘忍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924800" y="28956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暴躁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1219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陪審團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48200" y="5040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證人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720741">
            <a:off x="1209692" y="36376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被告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/>
            <a:r>
              <a:rPr lang="en-US" altLang="zh-CN" b="1" dirty="0" smtClean="0"/>
              <a:t>11   </a:t>
            </a:r>
            <a:r>
              <a:rPr lang="zh-CN" altLang="en-US" b="1" dirty="0" smtClean="0"/>
              <a:t>舌戰扯臊護真道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對嫉妒控告的回應</a:t>
            </a: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990600" y="1676400"/>
            <a:ext cx="5715000" cy="106680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/>
              <a:t>他説過基督教和浮華鎮的風俗水火不容。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6576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任何違反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聖經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規則、法律、風俗的人跟基督教都勢不兩立。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對癡迷控告的回應</a:t>
            </a: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990600" y="1676400"/>
            <a:ext cx="6096000" cy="106680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/>
              <a:t>他説我們的信仰空洞無物， 一個人決不能因它而討上帝的喜悅。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7338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如果在崇拜中參雜任何與神聖啓示不一致的東西， 就衹能聽憑凡人的信念。而凡人的信念不會使任何人得到永生。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對馬屁精控告的回應</a:t>
            </a: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990600" y="1676400"/>
            <a:ext cx="6096000" cy="106680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/>
              <a:t>他指責國君別西</a:t>
            </a:r>
            <a:r>
              <a:rPr lang="zh-CN" altLang="en-US" sz="2400" dirty="0" smtClean="0">
                <a:solidFill>
                  <a:schemeClr val="tx1"/>
                </a:solidFill>
              </a:rPr>
              <a:t>卜，輕蔑地談論當權貴族， 指責審判官，辱駡權貴要人。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7338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這個城鎮的王子和他所有的烏合之衆，都衹配呆在地獄里，而不配住在這個國家。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2590800"/>
            <a:ext cx="5867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altLang="zh-CN" dirty="0" smtClean="0"/>
              <a:t>V</a:t>
            </a:r>
            <a:r>
              <a:rPr lang="en-US" dirty="0" smtClean="0"/>
              <a:t>  </a:t>
            </a:r>
            <a:r>
              <a:rPr lang="zh-CN" altLang="en-US" dirty="0" smtClean="0"/>
              <a:t>守信殉道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陪審員的決定</a:t>
            </a:r>
            <a:endParaRPr lang="en-US" dirty="0"/>
          </a:p>
        </p:txBody>
      </p:sp>
      <p:pic>
        <p:nvPicPr>
          <p:cNvPr id="124930" name="Picture 2" descr="Jury at Vanity F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467600" cy="493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浮華鎮的法庭</a:t>
            </a:r>
            <a:endParaRPr lang="en-US" dirty="0"/>
          </a:p>
        </p:txBody>
      </p:sp>
      <p:sp>
        <p:nvSpPr>
          <p:cNvPr id="6" name="Regular Pentagon 5"/>
          <p:cNvSpPr/>
          <p:nvPr/>
        </p:nvSpPr>
        <p:spPr>
          <a:xfrm>
            <a:off x="2743200" y="1524000"/>
            <a:ext cx="1905000" cy="914400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法官    </a:t>
            </a:r>
            <a:r>
              <a:rPr lang="zh-CN" altLang="en-US" sz="2800" dirty="0" smtClean="0"/>
              <a:t>恨善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724400" y="5486400"/>
            <a:ext cx="9144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嫉妒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95915">
            <a:off x="974580" y="4161150"/>
            <a:ext cx="9545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基督徒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95915">
            <a:off x="1956349" y="4677275"/>
            <a:ext cx="9545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守信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7400" y="5486400"/>
            <a:ext cx="9144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癡迷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4200" y="5486400"/>
            <a:ext cx="990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馬屁精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38800" y="16764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盲目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62800" y="16764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惡意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00800" y="16764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無賴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24800" y="16764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縱欲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22860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放蕩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162800" y="22860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傲慢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00800" y="22860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魯莽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924800" y="22860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敵意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38800" y="28956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謊言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62800" y="28956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恨光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00800" y="28956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殘忍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924800" y="2895600"/>
            <a:ext cx="685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暴躁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1219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陪審團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48200" y="5040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證人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720741">
            <a:off x="1209692" y="36376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被告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守信殉道</a:t>
            </a:r>
            <a:endParaRPr lang="en-US" dirty="0"/>
          </a:p>
        </p:txBody>
      </p:sp>
      <p:pic>
        <p:nvPicPr>
          <p:cNvPr id="114690" name="Picture 2" descr="Death of Faith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022" cy="4969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守信直接進天門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1913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599"/>
            <a:ext cx="8001000" cy="6403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ithful and Talkat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7239000" cy="5549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038600"/>
          </a:xfrm>
        </p:spPr>
        <p:txBody>
          <a:bodyPr/>
          <a:lstStyle/>
          <a:p>
            <a:r>
              <a:rPr lang="zh-CN" altLang="en-US" dirty="0" smtClean="0"/>
              <a:t>他走在天路上； 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他喜歡談論上帝的事情；</a:t>
            </a:r>
            <a:endParaRPr lang="en-US" altLang="zh-CN" dirty="0" smtClean="0"/>
          </a:p>
          <a:p>
            <a:r>
              <a:rPr lang="zh-CN" altLang="en-US" dirty="0" smtClean="0"/>
              <a:t>他表達喜悅上帝的話； </a:t>
            </a:r>
            <a:endParaRPr lang="en-US" altLang="zh-CN" dirty="0" smtClean="0"/>
          </a:p>
          <a:p>
            <a:r>
              <a:rPr lang="zh-CN" altLang="en-US" dirty="0" smtClean="0"/>
              <a:t>他對聖經有很好的瞭解；</a:t>
            </a:r>
            <a:endParaRPr lang="en-US" altLang="zh-CN" dirty="0" smtClean="0"/>
          </a:p>
          <a:p>
            <a:r>
              <a:rPr lang="zh-CN" altLang="en-US" dirty="0" smtClean="0"/>
              <a:t>他知道真理的價值和瞭解教義</a:t>
            </a:r>
            <a:endParaRPr lang="en-US" altLang="zh-CN" dirty="0" smtClean="0"/>
          </a:p>
          <a:p>
            <a:r>
              <a:rPr lang="zh-CN" altLang="en-US" dirty="0" smtClean="0"/>
              <a:t>他相信信仰是靠上帝的救恩而不是我們自己的善工；</a:t>
            </a:r>
            <a:endParaRPr lang="en-US" altLang="zh-CN" dirty="0" smtClean="0"/>
          </a:p>
          <a:p>
            <a:r>
              <a:rPr lang="zh-CN" altLang="en-US" dirty="0" smtClean="0"/>
              <a:t>他願意談論有益的事情。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初識扯臊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038600"/>
          </a:xfrm>
        </p:spPr>
        <p:txBody>
          <a:bodyPr/>
          <a:lstStyle/>
          <a:p>
            <a:r>
              <a:rPr lang="zh-CN" altLang="en-US" dirty="0" smtClean="0"/>
              <a:t>他的父親叫“巧嘴”，他住在“空談巷”； </a:t>
            </a:r>
            <a:endParaRPr lang="en-US" altLang="zh-CN" dirty="0" smtClean="0"/>
          </a:p>
          <a:p>
            <a:r>
              <a:rPr lang="zh-CN" altLang="en-US" dirty="0" smtClean="0"/>
              <a:t>信仰在他的心里沒有任何位置；</a:t>
            </a:r>
            <a:endParaRPr lang="en-US" altLang="zh-CN" dirty="0" smtClean="0"/>
          </a:p>
          <a:p>
            <a:r>
              <a:rPr lang="zh-CN" altLang="en-US" dirty="0" smtClean="0"/>
              <a:t>沒有禱告，沒有認罪懺悔； </a:t>
            </a:r>
            <a:endParaRPr lang="en-US" altLang="zh-CN" dirty="0" smtClean="0"/>
          </a:p>
          <a:p>
            <a:r>
              <a:rPr lang="zh-CN" altLang="en-US" dirty="0" smtClean="0"/>
              <a:t>在外面是個聖人，在家裏是個魔鬼；</a:t>
            </a:r>
            <a:endParaRPr lang="en-US" altLang="zh-CN" dirty="0" smtClean="0"/>
          </a:p>
          <a:p>
            <a:r>
              <a:rPr lang="zh-CN" altLang="en-US" dirty="0" smtClean="0"/>
              <a:t>利誘欺騙， 惟利是圖。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扯臊的真面目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419600"/>
            <a:ext cx="68580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約翰班揚的思考 ：</a:t>
            </a:r>
            <a:endParaRPr lang="en-US" altLang="zh-CN" dirty="0" smtClean="0"/>
          </a:p>
          <a:p>
            <a:r>
              <a:rPr lang="zh-CN" altLang="en-US" sz="2000" dirty="0" smtClean="0"/>
              <a:t>反芻 </a:t>
            </a:r>
            <a:r>
              <a:rPr lang="en-US" altLang="zh-CN" sz="2000" dirty="0" smtClean="0"/>
              <a:t>– </a:t>
            </a:r>
            <a:r>
              <a:rPr lang="zh-CN" altLang="en-US" sz="2000" dirty="0" smtClean="0"/>
              <a:t>從上帝的話語中得到牧養；</a:t>
            </a:r>
            <a:endParaRPr lang="en-US" altLang="zh-CN" sz="2000" dirty="0" smtClean="0"/>
          </a:p>
          <a:p>
            <a:r>
              <a:rPr lang="zh-CN" altLang="en-US" sz="2000" dirty="0" smtClean="0"/>
              <a:t>分蹄 </a:t>
            </a:r>
            <a:r>
              <a:rPr lang="en-US" altLang="zh-CN" sz="2000" dirty="0" smtClean="0"/>
              <a:t>– </a:t>
            </a:r>
            <a:r>
              <a:rPr lang="zh-CN" altLang="en-US" sz="2000" dirty="0" smtClean="0"/>
              <a:t>必須和不敬畏上帝的人的生活方式區別開來</a:t>
            </a:r>
            <a:endParaRPr lang="en-US" altLang="zh-CN" sz="2000" dirty="0" smtClean="0"/>
          </a:p>
          <a:p>
            <a:pPr algn="r">
              <a:buNone/>
            </a:pPr>
            <a:r>
              <a:rPr lang="en-US" sz="1800" dirty="0" smtClean="0"/>
              <a:t> </a:t>
            </a:r>
            <a:r>
              <a:rPr lang="en-US" altLang="zh-CN" sz="1800" dirty="0" smtClean="0"/>
              <a:t>— 《</a:t>
            </a:r>
            <a:r>
              <a:rPr lang="zh-CN" altLang="en-US" sz="1800" dirty="0" smtClean="0"/>
              <a:t>罪魁蒙恩記</a:t>
            </a:r>
            <a:r>
              <a:rPr lang="en-US" altLang="zh-CN" sz="1800" dirty="0" smtClean="0"/>
              <a:t>》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反芻與分蹄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3400" y="1600200"/>
            <a:ext cx="8229600" cy="25146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利未記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lang="en-US" altLang="zh-CN" sz="8000" dirty="0" smtClean="0"/>
              <a:t>: 3-7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altLang="zh-CN" sz="8000" dirty="0" smtClean="0"/>
          </a:p>
          <a:p>
            <a:r>
              <a:rPr lang="zh-TW" altLang="en-US" sz="8000" dirty="0" smtClean="0"/>
              <a:t>凡蹄分兩瓣、倒嚼的走獸，你們都可以吃。</a:t>
            </a:r>
          </a:p>
          <a:p>
            <a:r>
              <a:rPr lang="zh-TW" altLang="en-US" sz="8000" dirty="0" smtClean="0"/>
              <a:t>但那倒嚼或分蹄之中不可吃的乃是：駱駝─因為倒嚼不分蹄，就與你們不潔淨；</a:t>
            </a:r>
          </a:p>
          <a:p>
            <a:r>
              <a:rPr lang="zh-TW" altLang="en-US" sz="8000" dirty="0" smtClean="0"/>
              <a:t>沙番─因為倒嚼不分蹄，就與你們不潔淨；</a:t>
            </a:r>
          </a:p>
          <a:p>
            <a:r>
              <a:rPr lang="zh-TW" altLang="en-US" sz="8000" dirty="0" smtClean="0"/>
              <a:t>兔子─因為倒嚼不分蹄，就與你們不潔淨；</a:t>
            </a:r>
          </a:p>
          <a:p>
            <a:r>
              <a:rPr lang="zh-TW" altLang="en-US" sz="8000" dirty="0" smtClean="0"/>
              <a:t>豬─因為蹄分兩瓣，卻不倒嚼，就與你們不潔淨。</a:t>
            </a:r>
          </a:p>
          <a:p>
            <a:r>
              <a:rPr lang="zh-TW" altLang="en-US" sz="8000" dirty="0" smtClean="0"/>
              <a:t>這些獸的肉，你們不可吃；死的，你們不可摸，都與你們不潔淨。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dirty="0" smtClean="0"/>
              <a:t>雅各書 第一章</a:t>
            </a:r>
            <a:endParaRPr lang="en-US" altLang="zh-TW" dirty="0" smtClean="0"/>
          </a:p>
          <a:p>
            <a:pPr>
              <a:buNone/>
            </a:pPr>
            <a:r>
              <a:rPr lang="en-US" altLang="zh-CN" dirty="0" smtClean="0"/>
              <a:t>22 </a:t>
            </a:r>
            <a:r>
              <a:rPr lang="zh-TW" altLang="en-US" dirty="0" smtClean="0"/>
              <a:t>只是你們要行道，不要單單聽道，</a:t>
            </a:r>
            <a:r>
              <a:rPr lang="zh-TW" altLang="en-US" dirty="0" smtClean="0">
                <a:solidFill>
                  <a:srgbClr val="FF0000"/>
                </a:solidFill>
              </a:rPr>
              <a:t>自己欺哄自己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CN" dirty="0" smtClean="0"/>
              <a:t>23 </a:t>
            </a:r>
            <a:r>
              <a:rPr lang="zh-TW" altLang="en-US" dirty="0" smtClean="0"/>
              <a:t>因為聽道而不行道的，就像人對著鏡子看自己本來的面目，</a:t>
            </a:r>
          </a:p>
          <a:p>
            <a:pPr>
              <a:buNone/>
            </a:pPr>
            <a:r>
              <a:rPr lang="en-US" altLang="zh-CN" dirty="0" smtClean="0"/>
              <a:t>24 </a:t>
            </a:r>
            <a:r>
              <a:rPr lang="zh-TW" altLang="en-US" dirty="0" smtClean="0"/>
              <a:t>看見，走後，隨即忘了他的相貌如何。</a:t>
            </a:r>
          </a:p>
          <a:p>
            <a:pPr>
              <a:buNone/>
            </a:pPr>
            <a:r>
              <a:rPr lang="en-US" altLang="zh-CN" dirty="0" smtClean="0"/>
              <a:t>25 </a:t>
            </a:r>
            <a:r>
              <a:rPr lang="zh-TW" altLang="en-US" dirty="0" smtClean="0"/>
              <a:t>惟有詳細察看那全備、使人自由之律法的，並且時常如此，這人既不是聽了就忘，乃是實在行出來，就在他所行的事上必然得福。</a:t>
            </a:r>
          </a:p>
          <a:p>
            <a:pPr>
              <a:buNone/>
            </a:pPr>
            <a:r>
              <a:rPr lang="en-US" altLang="zh-CN" dirty="0" smtClean="0"/>
              <a:t>26 </a:t>
            </a:r>
            <a:r>
              <a:rPr lang="zh-TW" altLang="en-US" dirty="0" smtClean="0"/>
              <a:t>若有人自以為虔誠，卻不勒住他的舌頭，反欺哄自己的心，這人的虔誠是虛的。</a:t>
            </a:r>
          </a:p>
          <a:p>
            <a:pPr>
              <a:buNone/>
            </a:pPr>
            <a:r>
              <a:rPr lang="en-US" altLang="zh-CN" dirty="0" smtClean="0"/>
              <a:t>27 </a:t>
            </a:r>
            <a:r>
              <a:rPr lang="zh-TW" altLang="en-US" dirty="0" smtClean="0"/>
              <a:t>在神我們的父面前，那清潔沒有玷污的虔誠，就是看顧在患難中的孤兒寡婦，並且保守自己不沾染世俗。</a:t>
            </a:r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聽道和行道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1821</Words>
  <Application>Microsoft Office PowerPoint</Application>
  <PresentationFormat>On-screen Show (4:3)</PresentationFormat>
  <Paragraphs>216</Paragraphs>
  <Slides>37</Slides>
  <Notes>37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Paper</vt:lpstr>
      <vt:lpstr>Slide 1</vt:lpstr>
      <vt:lpstr>Slide 2</vt:lpstr>
      <vt:lpstr>11   舌戰扯臊護真道</vt:lpstr>
      <vt:lpstr>Slide 4</vt:lpstr>
      <vt:lpstr>Slide 5</vt:lpstr>
      <vt:lpstr>初識扯臊</vt:lpstr>
      <vt:lpstr>扯臊的真面目</vt:lpstr>
      <vt:lpstr>反芻與分蹄</vt:lpstr>
      <vt:lpstr>聽道和行道</vt:lpstr>
      <vt:lpstr>揭露扯臊</vt:lpstr>
      <vt:lpstr>聖靈的果子</vt:lpstr>
      <vt:lpstr>如何對待扯臊</vt:lpstr>
      <vt:lpstr>三遇傳道者</vt:lpstr>
      <vt:lpstr>12    浮華鎮守信殉道</vt:lpstr>
      <vt:lpstr>Slide 15</vt:lpstr>
      <vt:lpstr>I.  浮華鎮</vt:lpstr>
      <vt:lpstr>Slide 17</vt:lpstr>
      <vt:lpstr>浮華鎮</vt:lpstr>
      <vt:lpstr>浮華鎮的歷史</vt:lpstr>
      <vt:lpstr>浮華市場</vt:lpstr>
      <vt:lpstr>浮華市場</vt:lpstr>
      <vt:lpstr>以弗所書 第二章 </vt:lpstr>
      <vt:lpstr>II.  對天路客的反應</vt:lpstr>
      <vt:lpstr>格格不入</vt:lpstr>
      <vt:lpstr>Slide 25</vt:lpstr>
      <vt:lpstr>III  衝突與審判</vt:lpstr>
      <vt:lpstr>Slide 27</vt:lpstr>
      <vt:lpstr>Slide 28</vt:lpstr>
      <vt:lpstr>浮華鎮的法庭</vt:lpstr>
      <vt:lpstr>對嫉妒控告的回應</vt:lpstr>
      <vt:lpstr>對癡迷控告的回應</vt:lpstr>
      <vt:lpstr>對馬屁精控告的回應</vt:lpstr>
      <vt:lpstr>IV  守信殉道</vt:lpstr>
      <vt:lpstr>陪審員的決定</vt:lpstr>
      <vt:lpstr>浮華鎮的法庭</vt:lpstr>
      <vt:lpstr>守信殉道</vt:lpstr>
      <vt:lpstr>守信直接進天門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2018-01-23T17:52:05Z</dcterms:created>
  <dcterms:modified xsi:type="dcterms:W3CDTF">2018-01-23T17:52:46Z</dcterms:modified>
</cp:coreProperties>
</file>